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ACFEA-5D9C-47D6-B917-11230F51D3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AA50E75-79BC-4FDD-8D3C-4E8223C202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0ECDBB4-D517-45CD-93DD-3E67D9CCCB8B}"/>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2B58F5CC-A626-4CBE-8718-96EEA97D94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A7995E-544B-431B-97A6-38DE49AE7E90}"/>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3581065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212B2-10F2-4A9C-9BCD-0F782061697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065B167-A9A0-4D42-81A3-C26919C4ED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931EF4-D312-4E4C-87A5-CBF14ACE7B57}"/>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2C65DB33-CAE9-49D9-9A0B-65A746580F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824DD6-365D-433A-9BFC-6B8641C95A96}"/>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3429900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2E4797-3A88-4231-8B93-83EB1850698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7AF564-1DE1-485A-8661-EB417B83B1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52A401-947D-4107-9F98-1FF649457501}"/>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DE29BD29-B9D9-4B09-802F-4E46A747BF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B6DCD6-A160-4AE8-8743-3784C402D270}"/>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1520263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F764-56A5-4A0E-9C20-509B5030AB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69A4C0-F53F-4143-A768-E3AF1B7B93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61D103-E65B-4633-A434-E80DA74AAD8D}"/>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483A939D-F119-4D50-9E4D-BFD76E715E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50A152-8559-4813-BDB3-B65CDC678E42}"/>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2010872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B05D6-3051-47E5-AE9B-A09D0A70E7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10547BF-FE77-4442-887D-70C46019E9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FC6550-9138-40F5-85D5-2318D515CC7C}"/>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D8D71AC1-7DE0-4FD7-A158-00705399DB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461CBF-C921-483B-9192-628DC047E4BC}"/>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3076467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E55E8-5EE5-4321-856A-37ABF553BA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6E543F9-9F03-40E1-8426-8BFBE4A9C7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F4933B3-DD91-4F94-93E2-0DC27321B9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EA6BC3F-CBAF-4BC6-9CAE-B26C0D097E56}"/>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6" name="Footer Placeholder 5">
            <a:extLst>
              <a:ext uri="{FF2B5EF4-FFF2-40B4-BE49-F238E27FC236}">
                <a16:creationId xmlns:a16="http://schemas.microsoft.com/office/drawing/2014/main" id="{1F6F366C-C839-4095-A5E6-BDEF3674612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F34B2A-6217-461B-B8DD-51A73DF51A52}"/>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273076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F68C2-B445-4288-B66F-410C17DAE9A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3490D9F-46D4-47AB-99B4-8C8C5EC215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84235D-A3BC-4F93-BDAE-E7B1B4D9BD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E0B7986-24BD-4F1D-884A-5FEDABDF67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8525A8-DECD-4F6E-9BEC-3114C6A77A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688ED19-286A-4EE5-BBA1-6C1A3668B59B}"/>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8" name="Footer Placeholder 7">
            <a:extLst>
              <a:ext uri="{FF2B5EF4-FFF2-40B4-BE49-F238E27FC236}">
                <a16:creationId xmlns:a16="http://schemas.microsoft.com/office/drawing/2014/main" id="{702B17FA-78C2-4509-965E-68499F01AB4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6FA30AD-6619-468A-9FE5-5DE1B21D6535}"/>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2645567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8E112-26E1-47D1-A2A8-4BB380EB9EC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E3CC50F-DA63-4669-B6B9-8711A12D1266}"/>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4" name="Footer Placeholder 3">
            <a:extLst>
              <a:ext uri="{FF2B5EF4-FFF2-40B4-BE49-F238E27FC236}">
                <a16:creationId xmlns:a16="http://schemas.microsoft.com/office/drawing/2014/main" id="{AAEEBB47-BD89-4DE1-8AE3-880670F5F2C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EA8E0F4-6EC0-460A-BEA8-FF4316AEE58C}"/>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1220116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FA3B45-9504-465F-B80F-3AC8A063B788}"/>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3" name="Footer Placeholder 2">
            <a:extLst>
              <a:ext uri="{FF2B5EF4-FFF2-40B4-BE49-F238E27FC236}">
                <a16:creationId xmlns:a16="http://schemas.microsoft.com/office/drawing/2014/main" id="{1D592054-F619-4819-AF54-BF3C1BEC645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37794A0-6753-41FA-9C68-C87E9BD86D9E}"/>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2607423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91E45-4E54-4EFD-93FD-79E3EA9A5C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56EA1C1-ABFE-4A0A-8B9A-5D288E2DB8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7AC1F3E-E1AD-411A-8018-B7C16D5DE5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3123DA-02D7-4445-9937-992C0823E71E}"/>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6" name="Footer Placeholder 5">
            <a:extLst>
              <a:ext uri="{FF2B5EF4-FFF2-40B4-BE49-F238E27FC236}">
                <a16:creationId xmlns:a16="http://schemas.microsoft.com/office/drawing/2014/main" id="{B882241A-123B-4381-AF31-52393EABBB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69E3902-634F-40AB-A557-7154ECC967A0}"/>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111245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6B200-7C55-4666-949F-AF1880F631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00A0B68-872C-4960-861C-9F0A833DF2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1F9C334-7EA8-4AD1-A16C-5FB4777C98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B6BD27-BD6D-413D-BC37-F5014AFFF9A3}"/>
              </a:ext>
            </a:extLst>
          </p:cNvPr>
          <p:cNvSpPr>
            <a:spLocks noGrp="1"/>
          </p:cNvSpPr>
          <p:nvPr>
            <p:ph type="dt" sz="half" idx="10"/>
          </p:nvPr>
        </p:nvSpPr>
        <p:spPr/>
        <p:txBody>
          <a:bodyPr/>
          <a:lstStyle/>
          <a:p>
            <a:fld id="{D8A60876-2D03-4B51-9F9C-F3F311C941A4}" type="datetimeFigureOut">
              <a:rPr lang="en-IN" smtClean="0"/>
              <a:t>02-04-2021</a:t>
            </a:fld>
            <a:endParaRPr lang="en-IN"/>
          </a:p>
        </p:txBody>
      </p:sp>
      <p:sp>
        <p:nvSpPr>
          <p:cNvPr id="6" name="Footer Placeholder 5">
            <a:extLst>
              <a:ext uri="{FF2B5EF4-FFF2-40B4-BE49-F238E27FC236}">
                <a16:creationId xmlns:a16="http://schemas.microsoft.com/office/drawing/2014/main" id="{90982CB5-D9F9-4F55-A1E6-53A1995268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8DF93C-B331-4D02-BAA7-336449C223F8}"/>
              </a:ext>
            </a:extLst>
          </p:cNvPr>
          <p:cNvSpPr>
            <a:spLocks noGrp="1"/>
          </p:cNvSpPr>
          <p:nvPr>
            <p:ph type="sldNum" sz="quarter" idx="12"/>
          </p:nvPr>
        </p:nvSpPr>
        <p:spPr/>
        <p:txBody>
          <a:bodyPr/>
          <a:lstStyle/>
          <a:p>
            <a:fld id="{DAD2E652-EF50-4386-ACD1-08EAE8FA6684}" type="slidenum">
              <a:rPr lang="en-IN" smtClean="0"/>
              <a:t>‹#›</a:t>
            </a:fld>
            <a:endParaRPr lang="en-IN"/>
          </a:p>
        </p:txBody>
      </p:sp>
    </p:spTree>
    <p:extLst>
      <p:ext uri="{BB962C8B-B14F-4D97-AF65-F5344CB8AC3E}">
        <p14:creationId xmlns:p14="http://schemas.microsoft.com/office/powerpoint/2010/main" val="381872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44B040-D51F-4891-96F0-8E08163B18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415E31D-9306-4774-BDA2-F8A7E7DB52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D470B7-DBC2-4EFF-98DA-6289F83C87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A60876-2D03-4B51-9F9C-F3F311C941A4}" type="datetimeFigureOut">
              <a:rPr lang="en-IN" smtClean="0"/>
              <a:t>02-04-2021</a:t>
            </a:fld>
            <a:endParaRPr lang="en-IN"/>
          </a:p>
        </p:txBody>
      </p:sp>
      <p:sp>
        <p:nvSpPr>
          <p:cNvPr id="5" name="Footer Placeholder 4">
            <a:extLst>
              <a:ext uri="{FF2B5EF4-FFF2-40B4-BE49-F238E27FC236}">
                <a16:creationId xmlns:a16="http://schemas.microsoft.com/office/drawing/2014/main" id="{90AC6F6A-C4E0-44E2-A358-4B8099B586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BC39B1E-8C9B-4F20-8E01-A0470A9AE3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D2E652-EF50-4386-ACD1-08EAE8FA6684}" type="slidenum">
              <a:rPr lang="en-IN" smtClean="0"/>
              <a:t>‹#›</a:t>
            </a:fld>
            <a:endParaRPr lang="en-IN"/>
          </a:p>
        </p:txBody>
      </p:sp>
    </p:spTree>
    <p:extLst>
      <p:ext uri="{BB962C8B-B14F-4D97-AF65-F5344CB8AC3E}">
        <p14:creationId xmlns:p14="http://schemas.microsoft.com/office/powerpoint/2010/main" val="35485852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4D912-C25D-4994-8B7E-A25A644D7607}"/>
              </a:ext>
            </a:extLst>
          </p:cNvPr>
          <p:cNvSpPr>
            <a:spLocks noGrp="1"/>
          </p:cNvSpPr>
          <p:nvPr>
            <p:ph type="ctrTitle"/>
          </p:nvPr>
        </p:nvSpPr>
        <p:spPr/>
        <p:txBody>
          <a:bodyPr/>
          <a:lstStyle/>
          <a:p>
            <a:r>
              <a:rPr lang="en-US" dirty="0"/>
              <a:t>Ambiguous Grammar </a:t>
            </a:r>
            <a:endParaRPr lang="en-IN" dirty="0"/>
          </a:p>
        </p:txBody>
      </p:sp>
    </p:spTree>
    <p:extLst>
      <p:ext uri="{BB962C8B-B14F-4D97-AF65-F5344CB8AC3E}">
        <p14:creationId xmlns:p14="http://schemas.microsoft.com/office/powerpoint/2010/main" val="1873346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8833BB-AD70-4992-B023-BF513636F031}"/>
              </a:ext>
            </a:extLst>
          </p:cNvPr>
          <p:cNvSpPr>
            <a:spLocks noGrp="1"/>
          </p:cNvSpPr>
          <p:nvPr>
            <p:ph idx="1"/>
          </p:nvPr>
        </p:nvSpPr>
        <p:spPr>
          <a:xfrm>
            <a:off x="1119554" y="478302"/>
            <a:ext cx="10515600" cy="5698661"/>
          </a:xfrm>
        </p:spPr>
        <p:txBody>
          <a:bodyPr/>
          <a:lstStyle/>
          <a:p>
            <a:pPr marL="0" indent="0">
              <a:buNone/>
            </a:pPr>
            <a:r>
              <a:rPr lang="en-US" dirty="0"/>
              <a:t>3. </a:t>
            </a:r>
            <a:endParaRPr lang="en-IN" dirty="0"/>
          </a:p>
        </p:txBody>
      </p:sp>
      <p:pic>
        <p:nvPicPr>
          <p:cNvPr id="5" name="Picture 4">
            <a:extLst>
              <a:ext uri="{FF2B5EF4-FFF2-40B4-BE49-F238E27FC236}">
                <a16:creationId xmlns:a16="http://schemas.microsoft.com/office/drawing/2014/main" id="{065AC9C2-7896-4600-A6C8-CF626E0DDB9D}"/>
              </a:ext>
            </a:extLst>
          </p:cNvPr>
          <p:cNvPicPr>
            <a:picLocks noChangeAspect="1"/>
          </p:cNvPicPr>
          <p:nvPr/>
        </p:nvPicPr>
        <p:blipFill>
          <a:blip r:embed="rId2"/>
          <a:stretch>
            <a:fillRect/>
          </a:stretch>
        </p:blipFill>
        <p:spPr>
          <a:xfrm>
            <a:off x="1632773" y="681037"/>
            <a:ext cx="2207707" cy="2217218"/>
          </a:xfrm>
          <a:prstGeom prst="rect">
            <a:avLst/>
          </a:prstGeom>
        </p:spPr>
      </p:pic>
      <p:pic>
        <p:nvPicPr>
          <p:cNvPr id="7" name="Picture 6">
            <a:extLst>
              <a:ext uri="{FF2B5EF4-FFF2-40B4-BE49-F238E27FC236}">
                <a16:creationId xmlns:a16="http://schemas.microsoft.com/office/drawing/2014/main" id="{A17F1616-3A56-4C3D-9E53-E95AB726F91C}"/>
              </a:ext>
            </a:extLst>
          </p:cNvPr>
          <p:cNvPicPr>
            <a:picLocks noChangeAspect="1"/>
          </p:cNvPicPr>
          <p:nvPr/>
        </p:nvPicPr>
        <p:blipFill>
          <a:blip r:embed="rId3"/>
          <a:stretch>
            <a:fillRect/>
          </a:stretch>
        </p:blipFill>
        <p:spPr>
          <a:xfrm>
            <a:off x="1576503" y="3100990"/>
            <a:ext cx="2432790" cy="2273862"/>
          </a:xfrm>
          <a:prstGeom prst="rect">
            <a:avLst/>
          </a:prstGeom>
        </p:spPr>
      </p:pic>
      <p:pic>
        <p:nvPicPr>
          <p:cNvPr id="9" name="Picture 8">
            <a:extLst>
              <a:ext uri="{FF2B5EF4-FFF2-40B4-BE49-F238E27FC236}">
                <a16:creationId xmlns:a16="http://schemas.microsoft.com/office/drawing/2014/main" id="{996BAF2D-4BAD-42C8-91F3-039428E400DF}"/>
              </a:ext>
            </a:extLst>
          </p:cNvPr>
          <p:cNvPicPr>
            <a:picLocks noChangeAspect="1"/>
          </p:cNvPicPr>
          <p:nvPr/>
        </p:nvPicPr>
        <p:blipFill>
          <a:blip r:embed="rId4"/>
          <a:stretch>
            <a:fillRect/>
          </a:stretch>
        </p:blipFill>
        <p:spPr>
          <a:xfrm>
            <a:off x="5176912" y="3129312"/>
            <a:ext cx="3812343" cy="2217218"/>
          </a:xfrm>
          <a:prstGeom prst="rect">
            <a:avLst/>
          </a:prstGeom>
        </p:spPr>
      </p:pic>
    </p:spTree>
    <p:extLst>
      <p:ext uri="{BB962C8B-B14F-4D97-AF65-F5344CB8AC3E}">
        <p14:creationId xmlns:p14="http://schemas.microsoft.com/office/powerpoint/2010/main" val="3142630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28C9E-390F-4784-812E-90B70FDD2AF9}"/>
              </a:ext>
            </a:extLst>
          </p:cNvPr>
          <p:cNvSpPr>
            <a:spLocks noGrp="1"/>
          </p:cNvSpPr>
          <p:nvPr>
            <p:ph type="title"/>
          </p:nvPr>
        </p:nvSpPr>
        <p:spPr>
          <a:xfrm>
            <a:off x="838200" y="365126"/>
            <a:ext cx="10515600" cy="704020"/>
          </a:xfrm>
        </p:spPr>
        <p:txBody>
          <a:bodyPr/>
          <a:lstStyle/>
          <a:p>
            <a:r>
              <a:rPr lang="en-IN" dirty="0">
                <a:solidFill>
                  <a:srgbClr val="000000"/>
                </a:solidFill>
                <a:latin typeface="verdana" panose="020B0604030504040204" pitchFamily="34" charset="0"/>
              </a:rPr>
              <a:t>2. Removal of Unit productions</a:t>
            </a:r>
            <a:endParaRPr lang="en-IN" dirty="0"/>
          </a:p>
        </p:txBody>
      </p:sp>
      <p:sp>
        <p:nvSpPr>
          <p:cNvPr id="3" name="Content Placeholder 2">
            <a:extLst>
              <a:ext uri="{FF2B5EF4-FFF2-40B4-BE49-F238E27FC236}">
                <a16:creationId xmlns:a16="http://schemas.microsoft.com/office/drawing/2014/main" id="{A4D7F2C6-64FE-4CCE-8EEC-C7D08A4803DD}"/>
              </a:ext>
            </a:extLst>
          </p:cNvPr>
          <p:cNvSpPr>
            <a:spLocks noGrp="1"/>
          </p:cNvSpPr>
          <p:nvPr>
            <p:ph idx="1"/>
          </p:nvPr>
        </p:nvSpPr>
        <p:spPr>
          <a:xfrm>
            <a:off x="838200" y="1252025"/>
            <a:ext cx="10515600" cy="4924938"/>
          </a:xfrm>
        </p:spPr>
        <p:txBody>
          <a:bodyPr/>
          <a:lstStyle/>
          <a:p>
            <a:r>
              <a:rPr lang="en-US" b="1" u="sng" dirty="0"/>
              <a:t>Unit Production: </a:t>
            </a:r>
          </a:p>
          <a:p>
            <a:pPr marL="0" indent="0">
              <a:buNone/>
            </a:pPr>
            <a:r>
              <a:rPr lang="en-US" dirty="0"/>
              <a:t>          A production is of the form “A-&gt; B” ,that is, RHS of the production should contain only a single variable.</a:t>
            </a:r>
          </a:p>
          <a:p>
            <a:pPr marL="0" indent="0">
              <a:buNone/>
            </a:pPr>
            <a:endParaRPr lang="en-US" dirty="0"/>
          </a:p>
          <a:p>
            <a:pPr marL="0" indent="0">
              <a:buNone/>
            </a:pPr>
            <a:endParaRPr lang="en-US" dirty="0"/>
          </a:p>
          <a:p>
            <a:pPr marL="0" indent="0">
              <a:buNone/>
            </a:pPr>
            <a:endParaRPr lang="en-US" dirty="0"/>
          </a:p>
          <a:p>
            <a:pPr marL="0" indent="0">
              <a:buNone/>
            </a:pPr>
            <a:r>
              <a:rPr lang="en-US" dirty="0"/>
              <a:t>Here  there are three unit productions. To remove the unit production B-&gt;C , replace C with all its possibilities. So the resultant grammar is:</a:t>
            </a:r>
          </a:p>
          <a:p>
            <a:pPr marL="0" indent="0">
              <a:buNone/>
            </a:pPr>
            <a:endParaRPr lang="en-IN" dirty="0"/>
          </a:p>
        </p:txBody>
      </p:sp>
      <p:pic>
        <p:nvPicPr>
          <p:cNvPr id="5" name="Picture 4">
            <a:extLst>
              <a:ext uri="{FF2B5EF4-FFF2-40B4-BE49-F238E27FC236}">
                <a16:creationId xmlns:a16="http://schemas.microsoft.com/office/drawing/2014/main" id="{6AB18761-839D-493C-ADB9-D8ECF7785255}"/>
              </a:ext>
            </a:extLst>
          </p:cNvPr>
          <p:cNvPicPr>
            <a:picLocks noChangeAspect="1"/>
          </p:cNvPicPr>
          <p:nvPr/>
        </p:nvPicPr>
        <p:blipFill>
          <a:blip r:embed="rId2"/>
          <a:stretch>
            <a:fillRect/>
          </a:stretch>
        </p:blipFill>
        <p:spPr>
          <a:xfrm>
            <a:off x="1801334" y="2635980"/>
            <a:ext cx="2282960" cy="1682802"/>
          </a:xfrm>
          <a:prstGeom prst="rect">
            <a:avLst/>
          </a:prstGeom>
        </p:spPr>
      </p:pic>
      <p:pic>
        <p:nvPicPr>
          <p:cNvPr id="7" name="Picture 6">
            <a:extLst>
              <a:ext uri="{FF2B5EF4-FFF2-40B4-BE49-F238E27FC236}">
                <a16:creationId xmlns:a16="http://schemas.microsoft.com/office/drawing/2014/main" id="{EF6EA296-132A-47B6-9E03-80F6871E96E9}"/>
              </a:ext>
            </a:extLst>
          </p:cNvPr>
          <p:cNvPicPr>
            <a:picLocks noChangeAspect="1"/>
          </p:cNvPicPr>
          <p:nvPr/>
        </p:nvPicPr>
        <p:blipFill>
          <a:blip r:embed="rId3"/>
          <a:stretch>
            <a:fillRect/>
          </a:stretch>
        </p:blipFill>
        <p:spPr>
          <a:xfrm>
            <a:off x="2184679" y="5103802"/>
            <a:ext cx="2021561" cy="1389072"/>
          </a:xfrm>
          <a:prstGeom prst="rect">
            <a:avLst/>
          </a:prstGeom>
        </p:spPr>
      </p:pic>
    </p:spTree>
    <p:extLst>
      <p:ext uri="{BB962C8B-B14F-4D97-AF65-F5344CB8AC3E}">
        <p14:creationId xmlns:p14="http://schemas.microsoft.com/office/powerpoint/2010/main" val="3631186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93A448-48E4-49A1-9C7C-D03C353B8A2A}"/>
              </a:ext>
            </a:extLst>
          </p:cNvPr>
          <p:cNvSpPr>
            <a:spLocks noGrp="1"/>
          </p:cNvSpPr>
          <p:nvPr>
            <p:ph idx="1"/>
          </p:nvPr>
        </p:nvSpPr>
        <p:spPr>
          <a:xfrm>
            <a:off x="486507" y="703384"/>
            <a:ext cx="10515600" cy="5838093"/>
          </a:xfrm>
        </p:spPr>
        <p:txBody>
          <a:bodyPr>
            <a:normAutofit/>
          </a:bodyPr>
          <a:lstStyle/>
          <a:p>
            <a:r>
              <a:rPr lang="en-US" dirty="0"/>
              <a:t>To remove A-&gt; B , replace B with all its possibilities . The resultant grammar is:</a:t>
            </a:r>
          </a:p>
          <a:p>
            <a:endParaRPr lang="en-US" dirty="0"/>
          </a:p>
          <a:p>
            <a:endParaRPr lang="en-US" dirty="0"/>
          </a:p>
          <a:p>
            <a:endParaRPr lang="en-US" dirty="0"/>
          </a:p>
          <a:p>
            <a:r>
              <a:rPr lang="en-US" dirty="0"/>
              <a:t>Similarly remove the unit productions S-&gt;A and the resultant grammar is:</a:t>
            </a:r>
          </a:p>
          <a:p>
            <a:pPr marL="0" indent="0">
              <a:buNone/>
            </a:pPr>
            <a:r>
              <a:rPr lang="en-US" dirty="0"/>
              <a:t>                           </a:t>
            </a:r>
            <a:r>
              <a:rPr lang="en-US" sz="3200" b="1" dirty="0"/>
              <a:t>S -&gt; d</a:t>
            </a:r>
          </a:p>
          <a:p>
            <a:pPr marL="0" indent="0">
              <a:buNone/>
            </a:pPr>
            <a:r>
              <a:rPr lang="en-US" sz="3200" b="1" dirty="0"/>
              <a:t>                       A -&gt; d</a:t>
            </a:r>
          </a:p>
          <a:p>
            <a:pPr marL="0" indent="0">
              <a:buNone/>
            </a:pPr>
            <a:r>
              <a:rPr lang="en-US" sz="3200" b="1" dirty="0"/>
              <a:t>                       B -&gt; d</a:t>
            </a:r>
          </a:p>
          <a:p>
            <a:pPr marL="0" indent="0">
              <a:buNone/>
            </a:pPr>
            <a:r>
              <a:rPr lang="en-US" sz="3200" b="1" dirty="0"/>
              <a:t>                       D -&gt; d</a:t>
            </a:r>
          </a:p>
          <a:p>
            <a:pPr marL="0" indent="0">
              <a:buNone/>
            </a:pPr>
            <a:endParaRPr lang="en-IN" dirty="0"/>
          </a:p>
        </p:txBody>
      </p:sp>
      <p:pic>
        <p:nvPicPr>
          <p:cNvPr id="5" name="Picture 4">
            <a:extLst>
              <a:ext uri="{FF2B5EF4-FFF2-40B4-BE49-F238E27FC236}">
                <a16:creationId xmlns:a16="http://schemas.microsoft.com/office/drawing/2014/main" id="{2EE99054-8769-4F2C-909C-B2EB134A4067}"/>
              </a:ext>
            </a:extLst>
          </p:cNvPr>
          <p:cNvPicPr>
            <a:picLocks noChangeAspect="1"/>
          </p:cNvPicPr>
          <p:nvPr/>
        </p:nvPicPr>
        <p:blipFill>
          <a:blip r:embed="rId2"/>
          <a:stretch>
            <a:fillRect/>
          </a:stretch>
        </p:blipFill>
        <p:spPr>
          <a:xfrm>
            <a:off x="2825261" y="1418317"/>
            <a:ext cx="1676400" cy="1735710"/>
          </a:xfrm>
          <a:prstGeom prst="rect">
            <a:avLst/>
          </a:prstGeom>
        </p:spPr>
      </p:pic>
    </p:spTree>
    <p:extLst>
      <p:ext uri="{BB962C8B-B14F-4D97-AF65-F5344CB8AC3E}">
        <p14:creationId xmlns:p14="http://schemas.microsoft.com/office/powerpoint/2010/main" val="2965968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97D7A-0841-40FF-B910-1BA80E5C01D9}"/>
              </a:ext>
            </a:extLst>
          </p:cNvPr>
          <p:cNvSpPr>
            <a:spLocks noGrp="1"/>
          </p:cNvSpPr>
          <p:nvPr>
            <p:ph type="title"/>
          </p:nvPr>
        </p:nvSpPr>
        <p:spPr>
          <a:xfrm>
            <a:off x="838200" y="365125"/>
            <a:ext cx="10515600" cy="746223"/>
          </a:xfrm>
        </p:spPr>
        <p:txBody>
          <a:bodyPr/>
          <a:lstStyle/>
          <a:p>
            <a:r>
              <a:rPr lang="en-US" b="1" dirty="0"/>
              <a:t>Problems:</a:t>
            </a:r>
            <a:endParaRPr lang="en-IN" b="1" dirty="0"/>
          </a:p>
        </p:txBody>
      </p:sp>
      <p:sp>
        <p:nvSpPr>
          <p:cNvPr id="3" name="Content Placeholder 2">
            <a:extLst>
              <a:ext uri="{FF2B5EF4-FFF2-40B4-BE49-F238E27FC236}">
                <a16:creationId xmlns:a16="http://schemas.microsoft.com/office/drawing/2014/main" id="{51D4CDBA-24B1-436D-967E-9D1B46D34B3C}"/>
              </a:ext>
            </a:extLst>
          </p:cNvPr>
          <p:cNvSpPr>
            <a:spLocks noGrp="1"/>
          </p:cNvSpPr>
          <p:nvPr>
            <p:ph idx="1"/>
          </p:nvPr>
        </p:nvSpPr>
        <p:spPr>
          <a:xfrm>
            <a:off x="838200" y="1266092"/>
            <a:ext cx="10515600" cy="4910871"/>
          </a:xfrm>
        </p:spPr>
        <p:txBody>
          <a:bodyPr/>
          <a:lstStyle/>
          <a:p>
            <a:pPr marL="514350" indent="-514350">
              <a:buAutoNum type="arabicPeriod"/>
            </a:pPr>
            <a:r>
              <a:rPr lang="en-US" dirty="0"/>
              <a:t>Remove the unit productions from following grammar</a:t>
            </a:r>
          </a:p>
          <a:p>
            <a:pPr marL="0" indent="0">
              <a:buNone/>
            </a:pPr>
            <a:r>
              <a:rPr lang="en-US" dirty="0"/>
              <a:t>     </a:t>
            </a:r>
            <a:endParaRPr lang="en-IN" dirty="0"/>
          </a:p>
        </p:txBody>
      </p:sp>
      <p:pic>
        <p:nvPicPr>
          <p:cNvPr id="5" name="Picture 4">
            <a:extLst>
              <a:ext uri="{FF2B5EF4-FFF2-40B4-BE49-F238E27FC236}">
                <a16:creationId xmlns:a16="http://schemas.microsoft.com/office/drawing/2014/main" id="{1B9A9712-4238-492E-A8D7-E4C89815E0A1}"/>
              </a:ext>
            </a:extLst>
          </p:cNvPr>
          <p:cNvPicPr>
            <a:picLocks noChangeAspect="1"/>
          </p:cNvPicPr>
          <p:nvPr/>
        </p:nvPicPr>
        <p:blipFill>
          <a:blip r:embed="rId2"/>
          <a:stretch>
            <a:fillRect/>
          </a:stretch>
        </p:blipFill>
        <p:spPr>
          <a:xfrm>
            <a:off x="3793671" y="2012894"/>
            <a:ext cx="2044421" cy="2573174"/>
          </a:xfrm>
          <a:prstGeom prst="rect">
            <a:avLst/>
          </a:prstGeom>
        </p:spPr>
      </p:pic>
    </p:spTree>
    <p:extLst>
      <p:ext uri="{BB962C8B-B14F-4D97-AF65-F5344CB8AC3E}">
        <p14:creationId xmlns:p14="http://schemas.microsoft.com/office/powerpoint/2010/main" val="6819831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26F47A4-2D33-4346-91FF-0EDE026FEE42}"/>
              </a:ext>
            </a:extLst>
          </p:cNvPr>
          <p:cNvPicPr>
            <a:picLocks noGrp="1" noChangeAspect="1"/>
          </p:cNvPicPr>
          <p:nvPr>
            <p:ph idx="1"/>
          </p:nvPr>
        </p:nvPicPr>
        <p:blipFill>
          <a:blip r:embed="rId2"/>
          <a:stretch>
            <a:fillRect/>
          </a:stretch>
        </p:blipFill>
        <p:spPr>
          <a:xfrm>
            <a:off x="880404" y="1688114"/>
            <a:ext cx="10515600" cy="3221502"/>
          </a:xfrm>
        </p:spPr>
      </p:pic>
    </p:spTree>
    <p:extLst>
      <p:ext uri="{BB962C8B-B14F-4D97-AF65-F5344CB8AC3E}">
        <p14:creationId xmlns:p14="http://schemas.microsoft.com/office/powerpoint/2010/main" val="2600323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A8801B-06C3-485B-ACE5-1DA9316F79C0}"/>
              </a:ext>
            </a:extLst>
          </p:cNvPr>
          <p:cNvSpPr>
            <a:spLocks noGrp="1"/>
          </p:cNvSpPr>
          <p:nvPr>
            <p:ph idx="1"/>
          </p:nvPr>
        </p:nvSpPr>
        <p:spPr>
          <a:xfrm>
            <a:off x="838200" y="787791"/>
            <a:ext cx="10515600" cy="5389172"/>
          </a:xfrm>
        </p:spPr>
        <p:txBody>
          <a:bodyPr/>
          <a:lstStyle/>
          <a:p>
            <a:pPr marL="0" indent="0">
              <a:buNone/>
            </a:pPr>
            <a:r>
              <a:rPr lang="en-US" dirty="0"/>
              <a:t>2. </a:t>
            </a:r>
            <a:endParaRPr lang="en-IN" dirty="0"/>
          </a:p>
        </p:txBody>
      </p:sp>
      <p:pic>
        <p:nvPicPr>
          <p:cNvPr id="5" name="Picture 4">
            <a:extLst>
              <a:ext uri="{FF2B5EF4-FFF2-40B4-BE49-F238E27FC236}">
                <a16:creationId xmlns:a16="http://schemas.microsoft.com/office/drawing/2014/main" id="{ACEE2F81-1A6A-44C2-B1B0-63C25D008643}"/>
              </a:ext>
            </a:extLst>
          </p:cNvPr>
          <p:cNvPicPr>
            <a:picLocks noChangeAspect="1"/>
          </p:cNvPicPr>
          <p:nvPr/>
        </p:nvPicPr>
        <p:blipFill>
          <a:blip r:embed="rId2"/>
          <a:stretch>
            <a:fillRect/>
          </a:stretch>
        </p:blipFill>
        <p:spPr>
          <a:xfrm>
            <a:off x="1295400" y="681037"/>
            <a:ext cx="2052711" cy="1998950"/>
          </a:xfrm>
          <a:prstGeom prst="rect">
            <a:avLst/>
          </a:prstGeom>
        </p:spPr>
      </p:pic>
      <p:pic>
        <p:nvPicPr>
          <p:cNvPr id="7" name="Picture 6">
            <a:extLst>
              <a:ext uri="{FF2B5EF4-FFF2-40B4-BE49-F238E27FC236}">
                <a16:creationId xmlns:a16="http://schemas.microsoft.com/office/drawing/2014/main" id="{AAEB0920-C3EC-4A1D-A94B-E73F69CCB853}"/>
              </a:ext>
            </a:extLst>
          </p:cNvPr>
          <p:cNvPicPr>
            <a:picLocks noChangeAspect="1"/>
          </p:cNvPicPr>
          <p:nvPr/>
        </p:nvPicPr>
        <p:blipFill>
          <a:blip r:embed="rId3"/>
          <a:stretch>
            <a:fillRect/>
          </a:stretch>
        </p:blipFill>
        <p:spPr>
          <a:xfrm>
            <a:off x="1167618" y="2934315"/>
            <a:ext cx="10058400" cy="3135893"/>
          </a:xfrm>
          <a:prstGeom prst="rect">
            <a:avLst/>
          </a:prstGeom>
        </p:spPr>
      </p:pic>
    </p:spTree>
    <p:extLst>
      <p:ext uri="{BB962C8B-B14F-4D97-AF65-F5344CB8AC3E}">
        <p14:creationId xmlns:p14="http://schemas.microsoft.com/office/powerpoint/2010/main" val="376456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20F331-0B5B-4012-A71A-B27FBC2E7D87}"/>
              </a:ext>
            </a:extLst>
          </p:cNvPr>
          <p:cNvSpPr>
            <a:spLocks noGrp="1"/>
          </p:cNvSpPr>
          <p:nvPr>
            <p:ph idx="1"/>
          </p:nvPr>
        </p:nvSpPr>
        <p:spPr>
          <a:xfrm>
            <a:off x="838200" y="464234"/>
            <a:ext cx="10515600" cy="5698661"/>
          </a:xfrm>
        </p:spPr>
        <p:txBody>
          <a:bodyPr/>
          <a:lstStyle/>
          <a:p>
            <a:pPr marL="0" indent="0">
              <a:buNone/>
            </a:pPr>
            <a:r>
              <a:rPr lang="en-US" dirty="0"/>
              <a:t>3. </a:t>
            </a:r>
            <a:endParaRPr lang="en-IN" dirty="0"/>
          </a:p>
        </p:txBody>
      </p:sp>
      <p:pic>
        <p:nvPicPr>
          <p:cNvPr id="5" name="Picture 4">
            <a:extLst>
              <a:ext uri="{FF2B5EF4-FFF2-40B4-BE49-F238E27FC236}">
                <a16:creationId xmlns:a16="http://schemas.microsoft.com/office/drawing/2014/main" id="{3AC66462-8618-467F-8B40-0DAE34DC432C}"/>
              </a:ext>
            </a:extLst>
          </p:cNvPr>
          <p:cNvPicPr>
            <a:picLocks noChangeAspect="1"/>
          </p:cNvPicPr>
          <p:nvPr/>
        </p:nvPicPr>
        <p:blipFill>
          <a:blip r:embed="rId2"/>
          <a:stretch>
            <a:fillRect/>
          </a:stretch>
        </p:blipFill>
        <p:spPr>
          <a:xfrm>
            <a:off x="1578262" y="464234"/>
            <a:ext cx="2501370" cy="2508531"/>
          </a:xfrm>
          <a:prstGeom prst="rect">
            <a:avLst/>
          </a:prstGeom>
        </p:spPr>
      </p:pic>
      <p:pic>
        <p:nvPicPr>
          <p:cNvPr id="7" name="Picture 6">
            <a:extLst>
              <a:ext uri="{FF2B5EF4-FFF2-40B4-BE49-F238E27FC236}">
                <a16:creationId xmlns:a16="http://schemas.microsoft.com/office/drawing/2014/main" id="{0639021A-E1BD-40F3-B024-D9C7F864B9A9}"/>
              </a:ext>
            </a:extLst>
          </p:cNvPr>
          <p:cNvPicPr>
            <a:picLocks noChangeAspect="1"/>
          </p:cNvPicPr>
          <p:nvPr/>
        </p:nvPicPr>
        <p:blipFill>
          <a:blip r:embed="rId3"/>
          <a:stretch>
            <a:fillRect/>
          </a:stretch>
        </p:blipFill>
        <p:spPr>
          <a:xfrm>
            <a:off x="838199" y="3108960"/>
            <a:ext cx="10809849" cy="3432517"/>
          </a:xfrm>
          <a:prstGeom prst="rect">
            <a:avLst/>
          </a:prstGeom>
        </p:spPr>
      </p:pic>
    </p:spTree>
    <p:extLst>
      <p:ext uri="{BB962C8B-B14F-4D97-AF65-F5344CB8AC3E}">
        <p14:creationId xmlns:p14="http://schemas.microsoft.com/office/powerpoint/2010/main" val="280555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9B859-2612-4866-A141-9D9D2BF07BFA}"/>
              </a:ext>
            </a:extLst>
          </p:cNvPr>
          <p:cNvSpPr>
            <a:spLocks noGrp="1"/>
          </p:cNvSpPr>
          <p:nvPr>
            <p:ph type="title"/>
          </p:nvPr>
        </p:nvSpPr>
        <p:spPr>
          <a:xfrm>
            <a:off x="838200" y="365125"/>
            <a:ext cx="10515600" cy="718087"/>
          </a:xfrm>
        </p:spPr>
        <p:txBody>
          <a:bodyPr>
            <a:normAutofit fontScale="90000"/>
          </a:bodyPr>
          <a:lstStyle/>
          <a:p>
            <a:br>
              <a:rPr lang="en-IN" b="0" i="0" dirty="0">
                <a:solidFill>
                  <a:srgbClr val="610B38"/>
                </a:solidFill>
                <a:effectLst/>
                <a:latin typeface="erdana"/>
              </a:rPr>
            </a:br>
            <a:r>
              <a:rPr lang="en-IN" b="1" i="0" dirty="0">
                <a:solidFill>
                  <a:srgbClr val="610B38"/>
                </a:solidFill>
                <a:effectLst/>
                <a:latin typeface="erdana"/>
              </a:rPr>
              <a:t>Ambiguity</a:t>
            </a:r>
            <a:br>
              <a:rPr lang="en-IN" b="0" i="0" dirty="0">
                <a:solidFill>
                  <a:srgbClr val="610B38"/>
                </a:solidFill>
                <a:effectLst/>
                <a:latin typeface="erdana"/>
              </a:rPr>
            </a:br>
            <a:endParaRPr lang="en-IN" dirty="0"/>
          </a:p>
        </p:txBody>
      </p:sp>
      <p:sp>
        <p:nvSpPr>
          <p:cNvPr id="3" name="Content Placeholder 2">
            <a:extLst>
              <a:ext uri="{FF2B5EF4-FFF2-40B4-BE49-F238E27FC236}">
                <a16:creationId xmlns:a16="http://schemas.microsoft.com/office/drawing/2014/main" id="{28630AD1-1425-4A11-8872-E5A3497139EA}"/>
              </a:ext>
            </a:extLst>
          </p:cNvPr>
          <p:cNvSpPr>
            <a:spLocks noGrp="1"/>
          </p:cNvSpPr>
          <p:nvPr>
            <p:ph idx="1"/>
          </p:nvPr>
        </p:nvSpPr>
        <p:spPr>
          <a:xfrm>
            <a:off x="838200" y="1322363"/>
            <a:ext cx="10515600" cy="4854600"/>
          </a:xfrm>
        </p:spPr>
        <p:txBody>
          <a:bodyPr>
            <a:normAutofit fontScale="92500" lnSpcReduction="10000"/>
          </a:bodyPr>
          <a:lstStyle/>
          <a:p>
            <a:r>
              <a:rPr lang="en-US" b="0" i="0" dirty="0">
                <a:solidFill>
                  <a:srgbClr val="000000"/>
                </a:solidFill>
                <a:effectLst/>
                <a:latin typeface="verdana" panose="020B0604030504040204" pitchFamily="34" charset="0"/>
              </a:rPr>
              <a:t>A grammar is said to be ambiguous if there exists more than one leftmost derivation or more than one rightmost derivative or more than one parse tree for the given input string. </a:t>
            </a:r>
          </a:p>
          <a:p>
            <a:pPr marL="0" indent="0">
              <a:buNone/>
            </a:pPr>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If the grammar is not ambiguous then it is called unambiguous.</a:t>
            </a:r>
          </a:p>
          <a:p>
            <a:r>
              <a:rPr lang="en-IN" b="0" i="0" dirty="0">
                <a:solidFill>
                  <a:srgbClr val="610B4B"/>
                </a:solidFill>
                <a:effectLst/>
                <a:latin typeface="erdana"/>
              </a:rPr>
              <a:t>Example:</a:t>
            </a:r>
          </a:p>
          <a:p>
            <a:pPr marL="0" indent="0" algn="l">
              <a:buNone/>
            </a:pPr>
            <a:r>
              <a:rPr lang="en-IN" b="0" i="0" dirty="0">
                <a:solidFill>
                  <a:srgbClr val="000000"/>
                </a:solidFill>
                <a:effectLst/>
                <a:latin typeface="verdana" panose="020B0604030504040204" pitchFamily="34" charset="0"/>
              </a:rPr>
              <a:t>S -&gt; </a:t>
            </a:r>
            <a:r>
              <a:rPr lang="en-IN" b="0" i="0" dirty="0" err="1">
                <a:solidFill>
                  <a:srgbClr val="000000"/>
                </a:solidFill>
                <a:effectLst/>
                <a:latin typeface="verdana" panose="020B0604030504040204" pitchFamily="34" charset="0"/>
              </a:rPr>
              <a:t>aSb</a:t>
            </a:r>
            <a:r>
              <a:rPr lang="en-IN" b="0" i="0" dirty="0">
                <a:solidFill>
                  <a:srgbClr val="000000"/>
                </a:solidFill>
                <a:effectLst/>
                <a:latin typeface="verdana" panose="020B0604030504040204" pitchFamily="34" charset="0"/>
              </a:rPr>
              <a:t> | SS  </a:t>
            </a:r>
          </a:p>
          <a:p>
            <a:pPr marL="0" indent="0" algn="l">
              <a:buNone/>
            </a:pPr>
            <a:r>
              <a:rPr lang="en-IN" b="0" i="0" dirty="0">
                <a:solidFill>
                  <a:srgbClr val="000000"/>
                </a:solidFill>
                <a:effectLst/>
                <a:latin typeface="verdana" panose="020B0604030504040204" pitchFamily="34" charset="0"/>
              </a:rPr>
              <a:t>S -&gt; ∈  </a:t>
            </a:r>
          </a:p>
          <a:p>
            <a:pPr marL="0" indent="0" algn="l">
              <a:buNone/>
            </a:pPr>
            <a:r>
              <a:rPr lang="en-US" b="0" i="0" dirty="0">
                <a:solidFill>
                  <a:srgbClr val="000000"/>
                </a:solidFill>
                <a:effectLst/>
                <a:latin typeface="verdana" panose="020B0604030504040204" pitchFamily="34" charset="0"/>
              </a:rPr>
              <a:t>For the string </a:t>
            </a:r>
            <a:r>
              <a:rPr lang="en-US" b="0" i="0" dirty="0" err="1">
                <a:solidFill>
                  <a:srgbClr val="000000"/>
                </a:solidFill>
                <a:effectLst/>
                <a:latin typeface="verdana" panose="020B0604030504040204" pitchFamily="34" charset="0"/>
              </a:rPr>
              <a:t>aabb</a:t>
            </a:r>
            <a:r>
              <a:rPr lang="en-US" b="0" i="0" dirty="0">
                <a:solidFill>
                  <a:srgbClr val="000000"/>
                </a:solidFill>
                <a:effectLst/>
                <a:latin typeface="verdana" panose="020B0604030504040204" pitchFamily="34" charset="0"/>
              </a:rPr>
              <a:t>, the above grammar generates two parse trees:</a:t>
            </a:r>
            <a:endParaRPr lang="en-IN" b="0" i="0" dirty="0">
              <a:solidFill>
                <a:srgbClr val="000000"/>
              </a:solidFill>
              <a:effectLst/>
              <a:latin typeface="verdana" panose="020B0604030504040204" pitchFamily="34" charset="0"/>
            </a:endParaRPr>
          </a:p>
          <a:p>
            <a:pPr marL="0" indent="0">
              <a:buNone/>
            </a:pPr>
            <a:endParaRPr lang="en-IN" dirty="0"/>
          </a:p>
        </p:txBody>
      </p:sp>
    </p:spTree>
    <p:extLst>
      <p:ext uri="{BB962C8B-B14F-4D97-AF65-F5344CB8AC3E}">
        <p14:creationId xmlns:p14="http://schemas.microsoft.com/office/powerpoint/2010/main" val="868112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mbiguity">
            <a:extLst>
              <a:ext uri="{FF2B5EF4-FFF2-40B4-BE49-F238E27FC236}">
                <a16:creationId xmlns:a16="http://schemas.microsoft.com/office/drawing/2014/main" id="{1062A2C7-8B88-4D13-AF00-8FBBEA3BAE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59952" y="1254552"/>
            <a:ext cx="1880528" cy="287865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mbiguity 1">
            <a:extLst>
              <a:ext uri="{FF2B5EF4-FFF2-40B4-BE49-F238E27FC236}">
                <a16:creationId xmlns:a16="http://schemas.microsoft.com/office/drawing/2014/main" id="{89E1B7EC-5185-4B72-8CD9-2F53C1BB5B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7939" y="1254552"/>
            <a:ext cx="1706073" cy="294552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3AABB90-3227-4C31-8336-379C6D813872}"/>
              </a:ext>
            </a:extLst>
          </p:cNvPr>
          <p:cNvSpPr txBox="1"/>
          <p:nvPr/>
        </p:nvSpPr>
        <p:spPr>
          <a:xfrm>
            <a:off x="1304781" y="4346807"/>
            <a:ext cx="9893102" cy="1938992"/>
          </a:xfrm>
          <a:prstGeom prst="rect">
            <a:avLst/>
          </a:prstGeom>
          <a:noFill/>
        </p:spPr>
        <p:txBody>
          <a:bodyPr wrap="square">
            <a:spAutoFit/>
          </a:bodyPr>
          <a:lstStyle/>
          <a:p>
            <a:pPr marL="285750" indent="-285750">
              <a:buFont typeface="Arial" panose="020B0604020202020204" pitchFamily="34" charset="0"/>
              <a:buChar char="•"/>
            </a:pPr>
            <a:r>
              <a:rPr lang="en-US" sz="2400" b="0" i="0" dirty="0">
                <a:solidFill>
                  <a:srgbClr val="000000"/>
                </a:solidFill>
                <a:effectLst/>
                <a:latin typeface="verdana" panose="020B0604030504040204" pitchFamily="34" charset="0"/>
              </a:rPr>
              <a:t>If the grammar has ambiguity then it is not good for a compiler construction. </a:t>
            </a:r>
          </a:p>
          <a:p>
            <a:pPr marL="285750" indent="-285750">
              <a:buFont typeface="Arial" panose="020B0604020202020204" pitchFamily="34" charset="0"/>
              <a:buChar char="•"/>
            </a:pPr>
            <a:r>
              <a:rPr lang="en-US" sz="2400" b="0" i="0" dirty="0">
                <a:solidFill>
                  <a:srgbClr val="000000"/>
                </a:solidFill>
                <a:effectLst/>
                <a:latin typeface="verdana" panose="020B0604030504040204" pitchFamily="34" charset="0"/>
              </a:rPr>
              <a:t>No method can automatically detect and remove the ambiguity but you can remove ambiguity by re-writing the whole grammar without ambiguity.</a:t>
            </a:r>
            <a:endParaRPr lang="en-IN" sz="2400" dirty="0"/>
          </a:p>
        </p:txBody>
      </p:sp>
    </p:spTree>
    <p:extLst>
      <p:ext uri="{BB962C8B-B14F-4D97-AF65-F5344CB8AC3E}">
        <p14:creationId xmlns:p14="http://schemas.microsoft.com/office/powerpoint/2010/main" val="2501958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E4888-8C63-4B1E-B32D-7AECB2A62C9A}"/>
              </a:ext>
            </a:extLst>
          </p:cNvPr>
          <p:cNvSpPr>
            <a:spLocks noGrp="1"/>
          </p:cNvSpPr>
          <p:nvPr>
            <p:ph type="title"/>
          </p:nvPr>
        </p:nvSpPr>
        <p:spPr>
          <a:xfrm>
            <a:off x="838200" y="365126"/>
            <a:ext cx="10515600" cy="591478"/>
          </a:xfrm>
        </p:spPr>
        <p:txBody>
          <a:bodyPr>
            <a:normAutofit fontScale="90000"/>
          </a:bodyPr>
          <a:lstStyle/>
          <a:p>
            <a:r>
              <a:rPr lang="en-US" dirty="0"/>
              <a:t>Problem:</a:t>
            </a:r>
            <a:endParaRPr lang="en-IN" dirty="0"/>
          </a:p>
        </p:txBody>
      </p:sp>
      <p:sp>
        <p:nvSpPr>
          <p:cNvPr id="3" name="Content Placeholder 2">
            <a:extLst>
              <a:ext uri="{FF2B5EF4-FFF2-40B4-BE49-F238E27FC236}">
                <a16:creationId xmlns:a16="http://schemas.microsoft.com/office/drawing/2014/main" id="{24FF3A4C-2723-4956-9616-F52E22BB7BFB}"/>
              </a:ext>
            </a:extLst>
          </p:cNvPr>
          <p:cNvSpPr>
            <a:spLocks noGrp="1"/>
          </p:cNvSpPr>
          <p:nvPr>
            <p:ph idx="1"/>
          </p:nvPr>
        </p:nvSpPr>
        <p:spPr>
          <a:xfrm>
            <a:off x="838200" y="1139483"/>
            <a:ext cx="10515600" cy="5037480"/>
          </a:xfrm>
        </p:spPr>
        <p:txBody>
          <a:bodyPr/>
          <a:lstStyle/>
          <a:p>
            <a:r>
              <a:rPr lang="en-US" dirty="0"/>
              <a:t>Consider the grammar </a:t>
            </a:r>
          </a:p>
          <a:p>
            <a:pPr marL="0" indent="0">
              <a:buNone/>
            </a:pPr>
            <a:r>
              <a:rPr lang="en-US" dirty="0"/>
              <a:t>       S -&gt; </a:t>
            </a:r>
            <a:r>
              <a:rPr lang="en-US" dirty="0" err="1"/>
              <a:t>aB|bA</a:t>
            </a:r>
            <a:r>
              <a:rPr lang="en-US" dirty="0"/>
              <a:t>|</a:t>
            </a:r>
            <a:r>
              <a:rPr lang="en-IN" b="0" i="0" dirty="0">
                <a:solidFill>
                  <a:srgbClr val="000000"/>
                </a:solidFill>
                <a:effectLst/>
                <a:latin typeface="verdana" panose="020B0604030504040204" pitchFamily="34" charset="0"/>
              </a:rPr>
              <a:t>∈</a:t>
            </a:r>
          </a:p>
          <a:p>
            <a:pPr marL="0" indent="0">
              <a:buNone/>
            </a:pPr>
            <a:r>
              <a:rPr lang="en-IN" dirty="0">
                <a:solidFill>
                  <a:srgbClr val="000000"/>
                </a:solidFill>
                <a:latin typeface="verdana" panose="020B0604030504040204" pitchFamily="34" charset="0"/>
              </a:rPr>
              <a:t>    A -&gt; </a:t>
            </a:r>
            <a:r>
              <a:rPr lang="en-IN" dirty="0" err="1">
                <a:solidFill>
                  <a:srgbClr val="000000"/>
                </a:solidFill>
                <a:latin typeface="verdana" panose="020B0604030504040204" pitchFamily="34" charset="0"/>
              </a:rPr>
              <a:t>a|aS|bAA</a:t>
            </a:r>
            <a:endParaRPr lang="en-IN" dirty="0">
              <a:solidFill>
                <a:srgbClr val="000000"/>
              </a:solidFill>
              <a:latin typeface="verdana" panose="020B0604030504040204" pitchFamily="34" charset="0"/>
            </a:endParaRPr>
          </a:p>
          <a:p>
            <a:pPr marL="0" indent="0">
              <a:buNone/>
            </a:pPr>
            <a:r>
              <a:rPr lang="en-IN" dirty="0">
                <a:solidFill>
                  <a:srgbClr val="000000"/>
                </a:solidFill>
                <a:latin typeface="verdana" panose="020B0604030504040204" pitchFamily="34" charset="0"/>
              </a:rPr>
              <a:t>    B -&gt; </a:t>
            </a:r>
            <a:r>
              <a:rPr lang="en-IN" dirty="0" err="1">
                <a:solidFill>
                  <a:srgbClr val="000000"/>
                </a:solidFill>
                <a:latin typeface="verdana" panose="020B0604030504040204" pitchFamily="34" charset="0"/>
              </a:rPr>
              <a:t>b|bS|aBB</a:t>
            </a:r>
            <a:endParaRPr lang="en-IN" dirty="0">
              <a:solidFill>
                <a:srgbClr val="000000"/>
              </a:solidFill>
              <a:latin typeface="verdana" panose="020B0604030504040204" pitchFamily="34" charset="0"/>
            </a:endParaRPr>
          </a:p>
          <a:p>
            <a:pPr marL="0" indent="0">
              <a:buNone/>
            </a:pPr>
            <a:r>
              <a:rPr lang="en-IN" dirty="0">
                <a:solidFill>
                  <a:srgbClr val="000000"/>
                </a:solidFill>
                <a:latin typeface="verdana" panose="020B0604030504040204" pitchFamily="34" charset="0"/>
              </a:rPr>
              <a:t>Give all possible LMD’s , RMD’s and parse trees for the string  “</a:t>
            </a:r>
            <a:r>
              <a:rPr lang="en-IN" dirty="0" err="1">
                <a:solidFill>
                  <a:srgbClr val="000000"/>
                </a:solidFill>
                <a:latin typeface="verdana" panose="020B0604030504040204" pitchFamily="34" charset="0"/>
              </a:rPr>
              <a:t>ababab</a:t>
            </a:r>
            <a:r>
              <a:rPr lang="en-IN" dirty="0">
                <a:solidFill>
                  <a:srgbClr val="000000"/>
                </a:solidFill>
                <a:latin typeface="verdana" panose="020B0604030504040204" pitchFamily="34" charset="0"/>
              </a:rPr>
              <a:t>”.</a:t>
            </a:r>
            <a:endParaRPr lang="en-IN" dirty="0"/>
          </a:p>
        </p:txBody>
      </p:sp>
    </p:spTree>
    <p:extLst>
      <p:ext uri="{BB962C8B-B14F-4D97-AF65-F5344CB8AC3E}">
        <p14:creationId xmlns:p14="http://schemas.microsoft.com/office/powerpoint/2010/main" val="600584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EB3A3-8BCE-4EB2-A168-F0F632D801EB}"/>
              </a:ext>
            </a:extLst>
          </p:cNvPr>
          <p:cNvSpPr>
            <a:spLocks noGrp="1"/>
          </p:cNvSpPr>
          <p:nvPr>
            <p:ph type="title"/>
          </p:nvPr>
        </p:nvSpPr>
        <p:spPr>
          <a:xfrm>
            <a:off x="838200" y="365125"/>
            <a:ext cx="10515600" cy="661817"/>
          </a:xfrm>
        </p:spPr>
        <p:txBody>
          <a:bodyPr>
            <a:normAutofit fontScale="90000"/>
          </a:bodyPr>
          <a:lstStyle/>
          <a:p>
            <a:r>
              <a:rPr lang="en-US" dirty="0"/>
              <a:t>Solution :</a:t>
            </a:r>
            <a:endParaRPr lang="en-IN" dirty="0"/>
          </a:p>
        </p:txBody>
      </p:sp>
      <p:pic>
        <p:nvPicPr>
          <p:cNvPr id="5" name="Content Placeholder 4">
            <a:extLst>
              <a:ext uri="{FF2B5EF4-FFF2-40B4-BE49-F238E27FC236}">
                <a16:creationId xmlns:a16="http://schemas.microsoft.com/office/drawing/2014/main" id="{29210761-BE0E-4A81-AC2D-EE8740E26025}"/>
              </a:ext>
            </a:extLst>
          </p:cNvPr>
          <p:cNvPicPr>
            <a:picLocks noGrp="1" noChangeAspect="1"/>
          </p:cNvPicPr>
          <p:nvPr>
            <p:ph idx="1"/>
          </p:nvPr>
        </p:nvPicPr>
        <p:blipFill>
          <a:blip r:embed="rId2"/>
          <a:stretch>
            <a:fillRect/>
          </a:stretch>
        </p:blipFill>
        <p:spPr>
          <a:xfrm>
            <a:off x="1249429" y="1026942"/>
            <a:ext cx="3097488" cy="3228722"/>
          </a:xfrm>
        </p:spPr>
      </p:pic>
      <p:pic>
        <p:nvPicPr>
          <p:cNvPr id="7" name="Picture 6">
            <a:extLst>
              <a:ext uri="{FF2B5EF4-FFF2-40B4-BE49-F238E27FC236}">
                <a16:creationId xmlns:a16="http://schemas.microsoft.com/office/drawing/2014/main" id="{A1568D34-18AD-4AA5-A229-E78942D72493}"/>
              </a:ext>
            </a:extLst>
          </p:cNvPr>
          <p:cNvPicPr>
            <a:picLocks noChangeAspect="1"/>
          </p:cNvPicPr>
          <p:nvPr/>
        </p:nvPicPr>
        <p:blipFill>
          <a:blip r:embed="rId3"/>
          <a:stretch>
            <a:fillRect/>
          </a:stretch>
        </p:blipFill>
        <p:spPr>
          <a:xfrm>
            <a:off x="5760719" y="1026942"/>
            <a:ext cx="2440746" cy="3530990"/>
          </a:xfrm>
          <a:prstGeom prst="rect">
            <a:avLst/>
          </a:prstGeom>
        </p:spPr>
      </p:pic>
      <p:pic>
        <p:nvPicPr>
          <p:cNvPr id="9" name="Picture 8">
            <a:extLst>
              <a:ext uri="{FF2B5EF4-FFF2-40B4-BE49-F238E27FC236}">
                <a16:creationId xmlns:a16="http://schemas.microsoft.com/office/drawing/2014/main" id="{A2217712-C22D-46B3-858F-9B6D40538950}"/>
              </a:ext>
            </a:extLst>
          </p:cNvPr>
          <p:cNvPicPr>
            <a:picLocks noChangeAspect="1"/>
          </p:cNvPicPr>
          <p:nvPr/>
        </p:nvPicPr>
        <p:blipFill>
          <a:blip r:embed="rId4"/>
          <a:stretch>
            <a:fillRect/>
          </a:stretch>
        </p:blipFill>
        <p:spPr>
          <a:xfrm>
            <a:off x="3967090" y="900239"/>
            <a:ext cx="1793630" cy="5057522"/>
          </a:xfrm>
          <a:prstGeom prst="rect">
            <a:avLst/>
          </a:prstGeom>
        </p:spPr>
      </p:pic>
      <p:pic>
        <p:nvPicPr>
          <p:cNvPr id="11" name="Picture 10">
            <a:extLst>
              <a:ext uri="{FF2B5EF4-FFF2-40B4-BE49-F238E27FC236}">
                <a16:creationId xmlns:a16="http://schemas.microsoft.com/office/drawing/2014/main" id="{91917E1D-37AC-4EF5-84D5-A865C5E239C7}"/>
              </a:ext>
            </a:extLst>
          </p:cNvPr>
          <p:cNvPicPr>
            <a:picLocks noChangeAspect="1"/>
          </p:cNvPicPr>
          <p:nvPr/>
        </p:nvPicPr>
        <p:blipFill>
          <a:blip r:embed="rId5"/>
          <a:stretch>
            <a:fillRect/>
          </a:stretch>
        </p:blipFill>
        <p:spPr>
          <a:xfrm>
            <a:off x="8595360" y="1094448"/>
            <a:ext cx="2940148" cy="4669104"/>
          </a:xfrm>
          <a:prstGeom prst="rect">
            <a:avLst/>
          </a:prstGeom>
        </p:spPr>
      </p:pic>
    </p:spTree>
    <p:extLst>
      <p:ext uri="{BB962C8B-B14F-4D97-AF65-F5344CB8AC3E}">
        <p14:creationId xmlns:p14="http://schemas.microsoft.com/office/powerpoint/2010/main" val="2021128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CA88D-34B1-4EFC-BF60-FD9097C27018}"/>
              </a:ext>
            </a:extLst>
          </p:cNvPr>
          <p:cNvSpPr>
            <a:spLocks noGrp="1"/>
          </p:cNvSpPr>
          <p:nvPr>
            <p:ph type="title"/>
          </p:nvPr>
        </p:nvSpPr>
        <p:spPr>
          <a:xfrm>
            <a:off x="838200" y="365125"/>
            <a:ext cx="10515600" cy="619613"/>
          </a:xfrm>
        </p:spPr>
        <p:txBody>
          <a:bodyPr>
            <a:normAutofit fontScale="90000"/>
          </a:bodyPr>
          <a:lstStyle/>
          <a:p>
            <a:r>
              <a:rPr lang="en-US" dirty="0"/>
              <a:t>Problems:</a:t>
            </a:r>
            <a:endParaRPr lang="en-IN" dirty="0"/>
          </a:p>
        </p:txBody>
      </p:sp>
      <p:sp>
        <p:nvSpPr>
          <p:cNvPr id="3" name="Content Placeholder 2">
            <a:extLst>
              <a:ext uri="{FF2B5EF4-FFF2-40B4-BE49-F238E27FC236}">
                <a16:creationId xmlns:a16="http://schemas.microsoft.com/office/drawing/2014/main" id="{591DC616-DDF8-49EB-9A86-07F18214A710}"/>
              </a:ext>
            </a:extLst>
          </p:cNvPr>
          <p:cNvSpPr>
            <a:spLocks noGrp="1"/>
          </p:cNvSpPr>
          <p:nvPr>
            <p:ph idx="1"/>
          </p:nvPr>
        </p:nvSpPr>
        <p:spPr>
          <a:xfrm>
            <a:off x="838200" y="1167618"/>
            <a:ext cx="10515600" cy="5009345"/>
          </a:xfrm>
        </p:spPr>
        <p:txBody>
          <a:bodyPr/>
          <a:lstStyle/>
          <a:p>
            <a:pPr marL="514350" indent="-514350">
              <a:buAutoNum type="arabicPeriod"/>
            </a:pPr>
            <a:r>
              <a:rPr lang="en-US" dirty="0"/>
              <a:t>S -&gt; </a:t>
            </a:r>
            <a:r>
              <a:rPr lang="en-US" dirty="0" err="1"/>
              <a:t>SbS</a:t>
            </a:r>
            <a:r>
              <a:rPr lang="en-US" dirty="0"/>
              <a:t> |a, string: </a:t>
            </a:r>
            <a:r>
              <a:rPr lang="en-US" dirty="0" err="1"/>
              <a:t>abababa</a:t>
            </a:r>
            <a:endParaRPr lang="en-US" dirty="0"/>
          </a:p>
          <a:p>
            <a:pPr marL="514350" indent="-514350">
              <a:buAutoNum type="arabicPeriod"/>
            </a:pPr>
            <a:r>
              <a:rPr lang="en-US" dirty="0"/>
              <a:t>E -&gt; E+E | E*E |id, string: </a:t>
            </a:r>
            <a:r>
              <a:rPr lang="en-US" dirty="0" err="1"/>
              <a:t>id+id</a:t>
            </a:r>
            <a:r>
              <a:rPr lang="en-US" dirty="0"/>
              <a:t>*</a:t>
            </a:r>
            <a:r>
              <a:rPr lang="en-US" dirty="0" err="1"/>
              <a:t>id+id</a:t>
            </a:r>
            <a:endParaRPr lang="en-US" dirty="0"/>
          </a:p>
          <a:p>
            <a:pPr marL="514350" indent="-514350">
              <a:buAutoNum type="arabicPeriod"/>
            </a:pPr>
            <a:r>
              <a:rPr lang="en-US" dirty="0"/>
              <a:t>S-&gt;</a:t>
            </a:r>
            <a:r>
              <a:rPr lang="en-US" dirty="0" err="1"/>
              <a:t>aB|bA</a:t>
            </a:r>
            <a:endParaRPr lang="en-US" dirty="0"/>
          </a:p>
          <a:p>
            <a:pPr marL="0" indent="0">
              <a:buNone/>
            </a:pPr>
            <a:r>
              <a:rPr lang="en-US" dirty="0"/>
              <a:t>      A-&gt; </a:t>
            </a:r>
            <a:r>
              <a:rPr lang="en-US" dirty="0" err="1"/>
              <a:t>a|aS|bAA</a:t>
            </a:r>
            <a:endParaRPr lang="en-US" dirty="0"/>
          </a:p>
          <a:p>
            <a:pPr marL="0" indent="0">
              <a:buNone/>
            </a:pPr>
            <a:r>
              <a:rPr lang="en-US" dirty="0"/>
              <a:t>     B -&gt; </a:t>
            </a:r>
            <a:r>
              <a:rPr lang="en-US" dirty="0" err="1"/>
              <a:t>b|bS|aBB</a:t>
            </a:r>
            <a:endParaRPr lang="en-US" dirty="0"/>
          </a:p>
          <a:p>
            <a:pPr marL="0" indent="0">
              <a:buNone/>
            </a:pPr>
            <a:r>
              <a:rPr lang="en-US" dirty="0"/>
              <a:t>    strings: </a:t>
            </a:r>
            <a:r>
              <a:rPr lang="en-US" dirty="0" err="1"/>
              <a:t>aaababb</a:t>
            </a:r>
            <a:r>
              <a:rPr lang="en-US" dirty="0"/>
              <a:t>, </a:t>
            </a:r>
            <a:r>
              <a:rPr lang="en-US" dirty="0" err="1"/>
              <a:t>abbaba</a:t>
            </a:r>
            <a:endParaRPr lang="en-IN" dirty="0"/>
          </a:p>
        </p:txBody>
      </p:sp>
    </p:spTree>
    <p:extLst>
      <p:ext uri="{BB962C8B-B14F-4D97-AF65-F5344CB8AC3E}">
        <p14:creationId xmlns:p14="http://schemas.microsoft.com/office/powerpoint/2010/main" val="1401240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71548-CFB0-48F8-915F-7071B5FBD342}"/>
              </a:ext>
            </a:extLst>
          </p:cNvPr>
          <p:cNvSpPr>
            <a:spLocks noGrp="1"/>
          </p:cNvSpPr>
          <p:nvPr>
            <p:ph type="title"/>
          </p:nvPr>
        </p:nvSpPr>
        <p:spPr>
          <a:xfrm>
            <a:off x="838200" y="365125"/>
            <a:ext cx="10515600" cy="844697"/>
          </a:xfrm>
        </p:spPr>
        <p:txBody>
          <a:bodyPr/>
          <a:lstStyle/>
          <a:p>
            <a:r>
              <a:rPr lang="en-US" b="1" dirty="0"/>
              <a:t>Reducing or Simplifying the CFG:</a:t>
            </a:r>
            <a:endParaRPr lang="en-IN" b="1" dirty="0"/>
          </a:p>
        </p:txBody>
      </p:sp>
      <p:sp>
        <p:nvSpPr>
          <p:cNvPr id="3" name="Content Placeholder 2">
            <a:extLst>
              <a:ext uri="{FF2B5EF4-FFF2-40B4-BE49-F238E27FC236}">
                <a16:creationId xmlns:a16="http://schemas.microsoft.com/office/drawing/2014/main" id="{66200D59-256A-4DCC-BBA6-C1B11C53A94D}"/>
              </a:ext>
            </a:extLst>
          </p:cNvPr>
          <p:cNvSpPr>
            <a:spLocks noGrp="1"/>
          </p:cNvSpPr>
          <p:nvPr>
            <p:ph idx="1"/>
          </p:nvPr>
        </p:nvSpPr>
        <p:spPr>
          <a:xfrm>
            <a:off x="838200" y="1322363"/>
            <a:ext cx="10515600" cy="4854600"/>
          </a:xfrm>
        </p:spPr>
        <p:txBody>
          <a:bodyPr/>
          <a:lstStyle/>
          <a:p>
            <a:r>
              <a:rPr lang="en-US" dirty="0">
                <a:solidFill>
                  <a:srgbClr val="000000"/>
                </a:solidFill>
                <a:latin typeface="verdana" panose="020B0604030504040204" pitchFamily="34" charset="0"/>
              </a:rPr>
              <a:t>Mechanism of reducing the number of variables and number of productions in the grammar without reducing the generating power of grammar is called simplification of grammar.</a:t>
            </a:r>
          </a:p>
          <a:p>
            <a:r>
              <a:rPr lang="en-US" dirty="0">
                <a:solidFill>
                  <a:srgbClr val="000000"/>
                </a:solidFill>
                <a:latin typeface="verdana" panose="020B0604030504040204" pitchFamily="34" charset="0"/>
              </a:rPr>
              <a:t>The following techniques are used to simplify the grammar:</a:t>
            </a:r>
          </a:p>
          <a:p>
            <a:pPr marL="0" indent="0">
              <a:buNone/>
            </a:pPr>
            <a:r>
              <a:rPr lang="en-US" dirty="0">
                <a:solidFill>
                  <a:srgbClr val="000000"/>
                </a:solidFill>
                <a:latin typeface="verdana" panose="020B0604030504040204" pitchFamily="34" charset="0"/>
              </a:rPr>
              <a:t>1. Removal of </a:t>
            </a:r>
            <a:r>
              <a:rPr lang="en-IN" dirty="0">
                <a:solidFill>
                  <a:srgbClr val="000000"/>
                </a:solidFill>
                <a:latin typeface="verdana" panose="020B0604030504040204" pitchFamily="34" charset="0"/>
              </a:rPr>
              <a:t>∈ - productions</a:t>
            </a:r>
          </a:p>
          <a:p>
            <a:pPr marL="0" indent="0">
              <a:buNone/>
            </a:pPr>
            <a:r>
              <a:rPr lang="en-IN" dirty="0">
                <a:solidFill>
                  <a:srgbClr val="000000"/>
                </a:solidFill>
                <a:latin typeface="verdana" panose="020B0604030504040204" pitchFamily="34" charset="0"/>
              </a:rPr>
              <a:t>2. Removal of Unit productions</a:t>
            </a:r>
          </a:p>
          <a:p>
            <a:pPr marL="0" indent="0">
              <a:buNone/>
            </a:pPr>
            <a:r>
              <a:rPr lang="en-IN" b="0" i="0" dirty="0">
                <a:solidFill>
                  <a:srgbClr val="000000"/>
                </a:solidFill>
                <a:effectLst/>
                <a:latin typeface="verdana" panose="020B0604030504040204" pitchFamily="34" charset="0"/>
              </a:rPr>
              <a:t>3. Removal of Useless symbols</a:t>
            </a:r>
          </a:p>
          <a:p>
            <a:pPr marL="0" indent="0">
              <a:buNone/>
            </a:pPr>
            <a:endParaRPr lang="en-IN" dirty="0"/>
          </a:p>
        </p:txBody>
      </p:sp>
    </p:spTree>
    <p:extLst>
      <p:ext uri="{BB962C8B-B14F-4D97-AF65-F5344CB8AC3E}">
        <p14:creationId xmlns:p14="http://schemas.microsoft.com/office/powerpoint/2010/main" val="3693755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72F30-F7DB-4E15-9CC9-916A86A9B2FF}"/>
              </a:ext>
            </a:extLst>
          </p:cNvPr>
          <p:cNvSpPr>
            <a:spLocks noGrp="1"/>
          </p:cNvSpPr>
          <p:nvPr>
            <p:ph type="title"/>
          </p:nvPr>
        </p:nvSpPr>
        <p:spPr>
          <a:xfrm>
            <a:off x="838200" y="365126"/>
            <a:ext cx="10515600" cy="774358"/>
          </a:xfrm>
        </p:spPr>
        <p:txBody>
          <a:bodyPr>
            <a:normAutofit fontScale="90000"/>
          </a:bodyPr>
          <a:lstStyle/>
          <a:p>
            <a:br>
              <a:rPr lang="en-US" dirty="0">
                <a:solidFill>
                  <a:srgbClr val="000000"/>
                </a:solidFill>
                <a:latin typeface="verdana" panose="020B0604030504040204" pitchFamily="34" charset="0"/>
              </a:rPr>
            </a:br>
            <a:r>
              <a:rPr lang="en-US" dirty="0">
                <a:solidFill>
                  <a:srgbClr val="000000"/>
                </a:solidFill>
                <a:latin typeface="verdana" panose="020B0604030504040204" pitchFamily="34" charset="0"/>
              </a:rPr>
              <a:t>1. Removal of </a:t>
            </a:r>
            <a:r>
              <a:rPr lang="en-IN" dirty="0">
                <a:solidFill>
                  <a:srgbClr val="000000"/>
                </a:solidFill>
                <a:latin typeface="verdana" panose="020B0604030504040204" pitchFamily="34" charset="0"/>
              </a:rPr>
              <a:t>∈ - productions</a:t>
            </a:r>
            <a:br>
              <a:rPr lang="en-IN" dirty="0">
                <a:solidFill>
                  <a:srgbClr val="000000"/>
                </a:solidFill>
                <a:latin typeface="verdana" panose="020B0604030504040204" pitchFamily="34" charset="0"/>
              </a:rPr>
            </a:br>
            <a:endParaRPr lang="en-IN" dirty="0"/>
          </a:p>
        </p:txBody>
      </p:sp>
      <p:sp>
        <p:nvSpPr>
          <p:cNvPr id="3" name="Content Placeholder 2">
            <a:extLst>
              <a:ext uri="{FF2B5EF4-FFF2-40B4-BE49-F238E27FC236}">
                <a16:creationId xmlns:a16="http://schemas.microsoft.com/office/drawing/2014/main" id="{491F86A8-6D7C-4167-BF68-6C300F5568E1}"/>
              </a:ext>
            </a:extLst>
          </p:cNvPr>
          <p:cNvSpPr>
            <a:spLocks noGrp="1"/>
          </p:cNvSpPr>
          <p:nvPr>
            <p:ph idx="1"/>
          </p:nvPr>
        </p:nvSpPr>
        <p:spPr>
          <a:xfrm>
            <a:off x="838200" y="1252025"/>
            <a:ext cx="10515600" cy="4924938"/>
          </a:xfrm>
        </p:spPr>
        <p:txBody>
          <a:bodyPr/>
          <a:lstStyle/>
          <a:p>
            <a:r>
              <a:rPr lang="en-IN" b="1" u="sng" dirty="0">
                <a:solidFill>
                  <a:srgbClr val="000000"/>
                </a:solidFill>
                <a:latin typeface="verdana" panose="020B0604030504040204" pitchFamily="34" charset="0"/>
              </a:rPr>
              <a:t>∈-production (or) null production: </a:t>
            </a:r>
          </a:p>
          <a:p>
            <a:pPr marL="0" indent="0">
              <a:buNone/>
            </a:pPr>
            <a:r>
              <a:rPr lang="en-IN" dirty="0">
                <a:solidFill>
                  <a:srgbClr val="000000"/>
                </a:solidFill>
                <a:latin typeface="verdana" panose="020B0604030504040204" pitchFamily="34" charset="0"/>
              </a:rPr>
              <a:t>    A production of the form </a:t>
            </a:r>
            <a:r>
              <a:rPr lang="en-IN" b="1" dirty="0">
                <a:solidFill>
                  <a:srgbClr val="000000"/>
                </a:solidFill>
                <a:latin typeface="verdana" panose="020B0604030504040204" pitchFamily="34" charset="0"/>
              </a:rPr>
              <a:t>A -&gt; ∈ </a:t>
            </a:r>
            <a:r>
              <a:rPr lang="en-IN" dirty="0">
                <a:solidFill>
                  <a:srgbClr val="000000"/>
                </a:solidFill>
                <a:latin typeface="verdana" panose="020B0604030504040204" pitchFamily="34" charset="0"/>
              </a:rPr>
              <a:t>is called ∈-production (or) null production.</a:t>
            </a:r>
          </a:p>
          <a:p>
            <a:r>
              <a:rPr lang="en-IN" b="1" u="sng" dirty="0">
                <a:solidFill>
                  <a:srgbClr val="000000"/>
                </a:solidFill>
                <a:latin typeface="verdana" panose="020B0604030504040204" pitchFamily="34" charset="0"/>
              </a:rPr>
              <a:t>Null variable:</a:t>
            </a:r>
            <a:r>
              <a:rPr lang="en-IN" dirty="0">
                <a:solidFill>
                  <a:srgbClr val="000000"/>
                </a:solidFill>
                <a:latin typeface="verdana" panose="020B0604030504040204" pitchFamily="34" charset="0"/>
              </a:rPr>
              <a:t> A variable which derives ∈ is called “null variable”.</a:t>
            </a:r>
          </a:p>
          <a:p>
            <a:r>
              <a:rPr lang="en-IN" dirty="0">
                <a:solidFill>
                  <a:srgbClr val="000000"/>
                </a:solidFill>
                <a:latin typeface="verdana" panose="020B0604030504040204" pitchFamily="34" charset="0"/>
              </a:rPr>
              <a:t>in order to remove the null productions, replace every occurrence of </a:t>
            </a:r>
            <a:r>
              <a:rPr lang="en-IN" b="1" dirty="0">
                <a:solidFill>
                  <a:srgbClr val="000000"/>
                </a:solidFill>
                <a:latin typeface="verdana" panose="020B0604030504040204" pitchFamily="34" charset="0"/>
              </a:rPr>
              <a:t>A</a:t>
            </a:r>
            <a:r>
              <a:rPr lang="en-IN" dirty="0">
                <a:solidFill>
                  <a:srgbClr val="000000"/>
                </a:solidFill>
                <a:latin typeface="verdana" panose="020B0604030504040204" pitchFamily="34" charset="0"/>
              </a:rPr>
              <a:t> on the right hand side of the production in all combinations and finally remove </a:t>
            </a:r>
            <a:r>
              <a:rPr lang="en-IN" b="1" dirty="0">
                <a:solidFill>
                  <a:srgbClr val="000000"/>
                </a:solidFill>
                <a:latin typeface="verdana" panose="020B0604030504040204" pitchFamily="34" charset="0"/>
              </a:rPr>
              <a:t>A-&gt; ∈. </a:t>
            </a:r>
          </a:p>
          <a:p>
            <a:r>
              <a:rPr lang="en-IN" b="1" dirty="0">
                <a:solidFill>
                  <a:srgbClr val="000000"/>
                </a:solidFill>
                <a:latin typeface="verdana" panose="020B0604030504040204" pitchFamily="34" charset="0"/>
              </a:rPr>
              <a:t>Ex: </a:t>
            </a:r>
            <a:endParaRPr lang="en-IN" b="1" dirty="0"/>
          </a:p>
        </p:txBody>
      </p:sp>
      <p:pic>
        <p:nvPicPr>
          <p:cNvPr id="5" name="Picture 4">
            <a:extLst>
              <a:ext uri="{FF2B5EF4-FFF2-40B4-BE49-F238E27FC236}">
                <a16:creationId xmlns:a16="http://schemas.microsoft.com/office/drawing/2014/main" id="{13500BF3-59A6-4CF7-A180-5DB6F5F4C569}"/>
              </a:ext>
            </a:extLst>
          </p:cNvPr>
          <p:cNvPicPr>
            <a:picLocks noChangeAspect="1"/>
          </p:cNvPicPr>
          <p:nvPr/>
        </p:nvPicPr>
        <p:blipFill>
          <a:blip r:embed="rId2"/>
          <a:stretch>
            <a:fillRect/>
          </a:stretch>
        </p:blipFill>
        <p:spPr>
          <a:xfrm>
            <a:off x="2225124" y="5060584"/>
            <a:ext cx="2192132" cy="1432290"/>
          </a:xfrm>
          <a:prstGeom prst="rect">
            <a:avLst/>
          </a:prstGeom>
        </p:spPr>
      </p:pic>
      <p:pic>
        <p:nvPicPr>
          <p:cNvPr id="7" name="Picture 6">
            <a:extLst>
              <a:ext uri="{FF2B5EF4-FFF2-40B4-BE49-F238E27FC236}">
                <a16:creationId xmlns:a16="http://schemas.microsoft.com/office/drawing/2014/main" id="{F9241C07-8002-4F1C-90CC-3E0E5848BD33}"/>
              </a:ext>
            </a:extLst>
          </p:cNvPr>
          <p:cNvPicPr>
            <a:picLocks noChangeAspect="1"/>
          </p:cNvPicPr>
          <p:nvPr/>
        </p:nvPicPr>
        <p:blipFill>
          <a:blip r:embed="rId3"/>
          <a:stretch>
            <a:fillRect/>
          </a:stretch>
        </p:blipFill>
        <p:spPr>
          <a:xfrm>
            <a:off x="4715023" y="5060584"/>
            <a:ext cx="6119446" cy="1432290"/>
          </a:xfrm>
          <a:prstGeom prst="rect">
            <a:avLst/>
          </a:prstGeom>
        </p:spPr>
      </p:pic>
    </p:spTree>
    <p:extLst>
      <p:ext uri="{BB962C8B-B14F-4D97-AF65-F5344CB8AC3E}">
        <p14:creationId xmlns:p14="http://schemas.microsoft.com/office/powerpoint/2010/main" val="3287453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F934B-D6D2-4FF6-B9AA-3A9D32D916CB}"/>
              </a:ext>
            </a:extLst>
          </p:cNvPr>
          <p:cNvSpPr>
            <a:spLocks noGrp="1"/>
          </p:cNvSpPr>
          <p:nvPr>
            <p:ph type="title"/>
          </p:nvPr>
        </p:nvSpPr>
        <p:spPr>
          <a:xfrm>
            <a:off x="838200" y="365126"/>
            <a:ext cx="10515600" cy="591478"/>
          </a:xfrm>
        </p:spPr>
        <p:txBody>
          <a:bodyPr>
            <a:normAutofit fontScale="90000"/>
          </a:bodyPr>
          <a:lstStyle/>
          <a:p>
            <a:r>
              <a:rPr lang="en-US" b="1" dirty="0"/>
              <a:t>Problems:</a:t>
            </a:r>
            <a:endParaRPr lang="en-IN" b="1" dirty="0"/>
          </a:p>
        </p:txBody>
      </p:sp>
      <p:sp>
        <p:nvSpPr>
          <p:cNvPr id="3" name="Content Placeholder 2">
            <a:extLst>
              <a:ext uri="{FF2B5EF4-FFF2-40B4-BE49-F238E27FC236}">
                <a16:creationId xmlns:a16="http://schemas.microsoft.com/office/drawing/2014/main" id="{FA6B07FA-5FCC-433C-B96C-47CB92C7849C}"/>
              </a:ext>
            </a:extLst>
          </p:cNvPr>
          <p:cNvSpPr>
            <a:spLocks noGrp="1"/>
          </p:cNvSpPr>
          <p:nvPr>
            <p:ph idx="1"/>
          </p:nvPr>
        </p:nvSpPr>
        <p:spPr>
          <a:xfrm>
            <a:off x="838200" y="956604"/>
            <a:ext cx="10515600" cy="5220359"/>
          </a:xfrm>
        </p:spPr>
        <p:txBody>
          <a:bodyPr/>
          <a:lstStyle/>
          <a:p>
            <a:pPr marL="0" indent="0">
              <a:buNone/>
            </a:pPr>
            <a:r>
              <a:rPr lang="en-US" dirty="0"/>
              <a:t>1.                                                 2.  </a:t>
            </a:r>
            <a:endParaRPr lang="en-IN" dirty="0"/>
          </a:p>
        </p:txBody>
      </p:sp>
      <p:pic>
        <p:nvPicPr>
          <p:cNvPr id="7" name="Picture 6">
            <a:extLst>
              <a:ext uri="{FF2B5EF4-FFF2-40B4-BE49-F238E27FC236}">
                <a16:creationId xmlns:a16="http://schemas.microsoft.com/office/drawing/2014/main" id="{D30957D3-9C83-410B-9E24-86AB6759C5D6}"/>
              </a:ext>
            </a:extLst>
          </p:cNvPr>
          <p:cNvPicPr>
            <a:picLocks noChangeAspect="1"/>
          </p:cNvPicPr>
          <p:nvPr/>
        </p:nvPicPr>
        <p:blipFill>
          <a:blip r:embed="rId2"/>
          <a:stretch>
            <a:fillRect/>
          </a:stretch>
        </p:blipFill>
        <p:spPr>
          <a:xfrm>
            <a:off x="1575581" y="956604"/>
            <a:ext cx="2813539" cy="2201034"/>
          </a:xfrm>
          <a:prstGeom prst="rect">
            <a:avLst/>
          </a:prstGeom>
        </p:spPr>
      </p:pic>
      <p:pic>
        <p:nvPicPr>
          <p:cNvPr id="9" name="Picture 8">
            <a:extLst>
              <a:ext uri="{FF2B5EF4-FFF2-40B4-BE49-F238E27FC236}">
                <a16:creationId xmlns:a16="http://schemas.microsoft.com/office/drawing/2014/main" id="{C985C7B8-80F3-4664-9192-AC1AB9DD3A59}"/>
              </a:ext>
            </a:extLst>
          </p:cNvPr>
          <p:cNvPicPr>
            <a:picLocks noChangeAspect="1"/>
          </p:cNvPicPr>
          <p:nvPr/>
        </p:nvPicPr>
        <p:blipFill>
          <a:blip r:embed="rId3"/>
          <a:stretch>
            <a:fillRect/>
          </a:stretch>
        </p:blipFill>
        <p:spPr>
          <a:xfrm>
            <a:off x="5606896" y="956604"/>
            <a:ext cx="2299148" cy="2079653"/>
          </a:xfrm>
          <a:prstGeom prst="rect">
            <a:avLst/>
          </a:prstGeom>
        </p:spPr>
      </p:pic>
      <p:pic>
        <p:nvPicPr>
          <p:cNvPr id="11" name="Picture 10">
            <a:extLst>
              <a:ext uri="{FF2B5EF4-FFF2-40B4-BE49-F238E27FC236}">
                <a16:creationId xmlns:a16="http://schemas.microsoft.com/office/drawing/2014/main" id="{A67AE684-AC30-4621-BF1F-AFD3D6F2C01F}"/>
              </a:ext>
            </a:extLst>
          </p:cNvPr>
          <p:cNvPicPr>
            <a:picLocks noChangeAspect="1"/>
          </p:cNvPicPr>
          <p:nvPr/>
        </p:nvPicPr>
        <p:blipFill>
          <a:blip r:embed="rId4"/>
          <a:stretch>
            <a:fillRect/>
          </a:stretch>
        </p:blipFill>
        <p:spPr>
          <a:xfrm>
            <a:off x="5373859" y="3036257"/>
            <a:ext cx="3221502" cy="2192942"/>
          </a:xfrm>
          <a:prstGeom prst="rect">
            <a:avLst/>
          </a:prstGeom>
        </p:spPr>
      </p:pic>
      <p:pic>
        <p:nvPicPr>
          <p:cNvPr id="13" name="Picture 12">
            <a:extLst>
              <a:ext uri="{FF2B5EF4-FFF2-40B4-BE49-F238E27FC236}">
                <a16:creationId xmlns:a16="http://schemas.microsoft.com/office/drawing/2014/main" id="{A477F819-B8AD-49CC-93D2-BD71862F44D8}"/>
              </a:ext>
            </a:extLst>
          </p:cNvPr>
          <p:cNvPicPr>
            <a:picLocks noChangeAspect="1"/>
          </p:cNvPicPr>
          <p:nvPr/>
        </p:nvPicPr>
        <p:blipFill>
          <a:blip r:embed="rId5"/>
          <a:stretch>
            <a:fillRect/>
          </a:stretch>
        </p:blipFill>
        <p:spPr>
          <a:xfrm>
            <a:off x="5373859" y="5183479"/>
            <a:ext cx="6585104" cy="1447437"/>
          </a:xfrm>
          <a:prstGeom prst="rect">
            <a:avLst/>
          </a:prstGeom>
        </p:spPr>
      </p:pic>
    </p:spTree>
    <p:extLst>
      <p:ext uri="{BB962C8B-B14F-4D97-AF65-F5344CB8AC3E}">
        <p14:creationId xmlns:p14="http://schemas.microsoft.com/office/powerpoint/2010/main" val="1831970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497</Words>
  <Application>Microsoft Office PowerPoint</Application>
  <PresentationFormat>Widescreen</PresentationFormat>
  <Paragraphs>61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erdana</vt:lpstr>
      <vt:lpstr>verdana</vt:lpstr>
      <vt:lpstr>Office Theme</vt:lpstr>
      <vt:lpstr>Ambiguous Grammar </vt:lpstr>
      <vt:lpstr> Ambiguity </vt:lpstr>
      <vt:lpstr>PowerPoint Presentation</vt:lpstr>
      <vt:lpstr>Problem:</vt:lpstr>
      <vt:lpstr>Solution :</vt:lpstr>
      <vt:lpstr>Problems:</vt:lpstr>
      <vt:lpstr>Reducing or Simplifying the CFG:</vt:lpstr>
      <vt:lpstr> 1. Removal of ∈ - productions </vt:lpstr>
      <vt:lpstr>Problems:</vt:lpstr>
      <vt:lpstr>PowerPoint Presentation</vt:lpstr>
      <vt:lpstr>2. Removal of Unit productions</vt:lpstr>
      <vt:lpstr>PowerPoint Presentation</vt:lpstr>
      <vt:lpstr>Problems: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Ambiguous Grammar </dc:title>
  <dc:creator>naveen mukkapati</dc:creator>
  <cp:lastModifiedBy>naveen mukkapati</cp:lastModifiedBy>
  <cp:revision>8</cp:revision>
  <dcterms:created xsi:type="dcterms:W3CDTF">2021-04-01T13:33:46Z</dcterms:created>
  <dcterms:modified xsi:type="dcterms:W3CDTF">2021-04-02T03:28:20Z</dcterms:modified>
</cp:coreProperties>
</file>

<file path=docProps/thumbnail.jpeg>
</file>